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</p:embeddedFont>
    <p:embeddedFont>
      <p:font typeface="Public Sans Thin" panose="020B0604020202020204" charset="0"/>
      <p:regular r:id="rId30"/>
    </p:embeddedFont>
    <p:embeddedFont>
      <p:font typeface="Public Sans Thin Bold" panose="020B0604020202020204" charset="0"/>
      <p:regular r:id="rId31"/>
    </p:embeddedFont>
    <p:embeddedFont>
      <p:font typeface="Public Sans Thin Bold Italics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83117-0B9C-4FED-8ECB-9A8248CF6FF2}" type="datetimeFigureOut">
              <a:rPr lang="it-IT" smtClean="0"/>
              <a:t>19/09/2021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E2F8D-E02D-479C-B440-AC3C274D2C8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4173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E2F8D-E02D-479C-B440-AC3C274D2C8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463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053512"/>
            <a:ext cx="15650689" cy="24866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40"/>
              </a:lnSpc>
              <a:spcBef>
                <a:spcPct val="0"/>
              </a:spcBef>
            </a:pPr>
            <a:r>
              <a:rPr lang="en-US" sz="7100">
                <a:solidFill>
                  <a:srgbClr val="F4F1ED"/>
                </a:solidFill>
                <a:latin typeface="Public Sans Thin Bold"/>
              </a:rPr>
              <a:t>Automatic content generation based on Deep Learning within Unity plugin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737735"/>
            <a:ext cx="12856727" cy="725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4F1ED"/>
                </a:solidFill>
                <a:latin typeface="Public Sans Thin"/>
              </a:rPr>
              <a:t>Computer Vision and Deep Learning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5" name="Group 5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8138204"/>
            <a:ext cx="4533430" cy="1558367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8113762" y="8199761"/>
            <a:ext cx="5857069" cy="1349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58"/>
              </a:lnSpc>
            </a:pPr>
            <a:r>
              <a:rPr lang="en-US" sz="3827">
                <a:solidFill>
                  <a:srgbClr val="F4F1ED"/>
                </a:solidFill>
                <a:latin typeface="Public Sans Thin"/>
              </a:rPr>
              <a:t>Cappanera Simone </a:t>
            </a:r>
          </a:p>
          <a:p>
            <a:pPr>
              <a:lnSpc>
                <a:spcPts val="5358"/>
              </a:lnSpc>
              <a:spcBef>
                <a:spcPct val="0"/>
              </a:spcBef>
            </a:pPr>
            <a:r>
              <a:rPr lang="en-US" sz="3827">
                <a:solidFill>
                  <a:srgbClr val="F4F1ED"/>
                </a:solidFill>
                <a:latin typeface="Public Sans Thin"/>
              </a:rPr>
              <a:t>Pasqualini Michele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Unity - AR with Barracuda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2159" y="2967252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In this project we used Unity to develop an AR mobile application in real time, that implements some classic deep learning tasks.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159" y="5305458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In particular, the achieved tasks are: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Object detection;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Image classification.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610863" y="5930399"/>
            <a:ext cx="10065654" cy="274289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Object detection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159" y="2719570"/>
            <a:ext cx="1277590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Object detection is the task of detecting instances of objects of a certain class within an image.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2159" y="4166118"/>
            <a:ext cx="1277590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In this project, the architectures used for this task are Tiny YOLOv2 and Tiny YOLOv3 [1].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500318" y="9368810"/>
            <a:ext cx="12775904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ublic Sans Thin"/>
              </a:rPr>
              <a:t>[1] Redmon J., Divvala S., Girshick R., Farhadi A., "You Only Look Once: Unified, Real-Time Object Detection", 2015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grpSp>
        <p:nvGrpSpPr>
          <p:cNvPr id="25" name="Group 25"/>
          <p:cNvGrpSpPr/>
          <p:nvPr/>
        </p:nvGrpSpPr>
        <p:grpSpPr>
          <a:xfrm>
            <a:off x="5457844" y="5747315"/>
            <a:ext cx="2589327" cy="907676"/>
            <a:chOff x="0" y="0"/>
            <a:chExt cx="1913890" cy="67090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27" name="TextBox 27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Object detection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59218" y="2761615"/>
            <a:ext cx="12775904" cy="2387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Tiny YOLOv2 and Tiny YOLOv3 have been used because: </a:t>
            </a:r>
          </a:p>
          <a:p>
            <a:pPr>
              <a:lnSpc>
                <a:spcPts val="2100"/>
              </a:lnSpc>
            </a:pPr>
            <a:endParaRPr lang="en-US" sz="3500" dirty="0">
              <a:solidFill>
                <a:srgbClr val="000000"/>
              </a:solidFill>
              <a:latin typeface="Public Sans Thin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the complexity of the architecture is reduced; </a:t>
            </a:r>
          </a:p>
          <a:p>
            <a:pPr>
              <a:lnSpc>
                <a:spcPts val="2100"/>
              </a:lnSpc>
            </a:pPr>
            <a:endParaRPr lang="en-US" sz="3500" dirty="0">
              <a:solidFill>
                <a:srgbClr val="000000"/>
              </a:solidFill>
              <a:latin typeface="Public Sans Thin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only some layers are supported by Barracuda.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8047170" y="5747315"/>
            <a:ext cx="2589327" cy="907676"/>
            <a:chOff x="0" y="0"/>
            <a:chExt cx="1913890" cy="6709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5457844" y="6648478"/>
            <a:ext cx="2589327" cy="2230437"/>
            <a:chOff x="0" y="0"/>
            <a:chExt cx="1913890" cy="164861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3890" cy="1648618"/>
            </a:xfrm>
            <a:custGeom>
              <a:avLst/>
              <a:gdLst/>
              <a:ahLst/>
              <a:cxnLst/>
              <a:rect l="l" t="t" r="r" b="b"/>
              <a:pathLst>
                <a:path w="1913890" h="164861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1524158"/>
                  </a:lnTo>
                  <a:cubicBezTo>
                    <a:pt x="1854200" y="1559718"/>
                    <a:pt x="1824990" y="1588928"/>
                    <a:pt x="1789430" y="1588928"/>
                  </a:cubicBezTo>
                  <a:lnTo>
                    <a:pt x="124460" y="1588928"/>
                  </a:lnTo>
                  <a:cubicBezTo>
                    <a:pt x="88900" y="1588928"/>
                    <a:pt x="59690" y="1559718"/>
                    <a:pt x="59690" y="15241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24158"/>
                  </a:lnTo>
                  <a:cubicBezTo>
                    <a:pt x="0" y="1592738"/>
                    <a:pt x="55880" y="1648618"/>
                    <a:pt x="124460" y="1648618"/>
                  </a:cubicBezTo>
                  <a:lnTo>
                    <a:pt x="1789430" y="1648618"/>
                  </a:lnTo>
                  <a:cubicBezTo>
                    <a:pt x="1858010" y="1648618"/>
                    <a:pt x="1913890" y="1592738"/>
                    <a:pt x="1913890" y="152415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6096723" y="5945453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405424" y="5945453"/>
            <a:ext cx="1872819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Parameters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681501" y="6799019"/>
            <a:ext cx="2225057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Tiny YOLOv2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5681501" y="7318969"/>
            <a:ext cx="2225057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Tiny YOLOv3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096723" y="7815113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YOLOv2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096723" y="829543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YOLOv3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047170" y="6648478"/>
            <a:ext cx="2589327" cy="2230437"/>
            <a:chOff x="0" y="0"/>
            <a:chExt cx="1913890" cy="16486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13890" cy="1648618"/>
            </a:xfrm>
            <a:custGeom>
              <a:avLst/>
              <a:gdLst/>
              <a:ahLst/>
              <a:cxnLst/>
              <a:rect l="l" t="t" r="r" b="b"/>
              <a:pathLst>
                <a:path w="1913890" h="164861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1524158"/>
                  </a:lnTo>
                  <a:cubicBezTo>
                    <a:pt x="1854200" y="1559718"/>
                    <a:pt x="1824990" y="1588928"/>
                    <a:pt x="1789430" y="1588928"/>
                  </a:cubicBezTo>
                  <a:lnTo>
                    <a:pt x="124460" y="1588928"/>
                  </a:lnTo>
                  <a:cubicBezTo>
                    <a:pt x="88900" y="1588928"/>
                    <a:pt x="59690" y="1559718"/>
                    <a:pt x="59690" y="15241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24158"/>
                  </a:lnTo>
                  <a:cubicBezTo>
                    <a:pt x="0" y="1592738"/>
                    <a:pt x="55880" y="1648618"/>
                    <a:pt x="124460" y="1648618"/>
                  </a:cubicBezTo>
                  <a:lnTo>
                    <a:pt x="1789430" y="1648618"/>
                  </a:lnTo>
                  <a:cubicBezTo>
                    <a:pt x="1858010" y="1648618"/>
                    <a:pt x="1913890" y="1592738"/>
                    <a:pt x="1913890" y="152415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8686050" y="679901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17.1 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686050" y="731896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8.7 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686050" y="7815113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51 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86050" y="829543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65.2 M</a:t>
            </a:r>
          </a:p>
        </p:txBody>
      </p:sp>
      <p:sp>
        <p:nvSpPr>
          <p:cNvPr id="45" name="AutoShape 45"/>
          <p:cNvSpPr/>
          <p:nvPr/>
        </p:nvSpPr>
        <p:spPr>
          <a:xfrm>
            <a:off x="5487873" y="7267559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8001000" y="7267559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5487873" y="7782746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8001000" y="7782746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5487873" y="8267700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8001000" y="8260003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7474" y="0"/>
            <a:ext cx="450526" cy="10287000"/>
            <a:chOff x="0" y="0"/>
            <a:chExt cx="152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3479800"/>
            </a:xfrm>
            <a:custGeom>
              <a:avLst/>
              <a:gdLst/>
              <a:ahLst/>
              <a:cxnLst/>
              <a:rect l="l" t="t" r="r" b="b"/>
              <a:pathLst>
                <a:path w="152400" h="34798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id="5" name="Group 5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488"/>
          <a:stretch>
            <a:fillRect/>
          </a:stretch>
        </p:blipFill>
        <p:spPr>
          <a:xfrm>
            <a:off x="11559028" y="0"/>
            <a:ext cx="6728972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1645" y="1684198"/>
            <a:ext cx="7097986" cy="104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63"/>
              </a:lnSpc>
              <a:spcBef>
                <a:spcPct val="0"/>
              </a:spcBef>
            </a:pPr>
            <a:r>
              <a:rPr lang="en-US" sz="6045">
                <a:solidFill>
                  <a:srgbClr val="000000"/>
                </a:solidFill>
                <a:latin typeface="Public Sans Thin Bold"/>
              </a:rPr>
              <a:t>Object detection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45" y="3227462"/>
            <a:ext cx="7097986" cy="1485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Public Sans Thin"/>
              </a:rPr>
              <a:t>Tiny YOLOv2 is trained on FOOD100 dataset. Ideally, it can detect 100 categories of dishes.</a:t>
            </a:r>
            <a:r>
              <a:rPr lang="en-US" sz="1332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645" y="5241947"/>
            <a:ext cx="7097986" cy="197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1"/>
              </a:lnSpc>
            </a:pPr>
            <a:r>
              <a:rPr lang="en-US" sz="2829">
                <a:solidFill>
                  <a:srgbClr val="000000"/>
                </a:solidFill>
                <a:latin typeface="Public Sans Thin"/>
              </a:rPr>
              <a:t>Instead, Tiny YOLOv3 is trained on COCO dataset that is a large-scale object detection, segmentation, and captioning dataset.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Image classification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2159" y="2719570"/>
            <a:ext cx="12775904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The goal of image classification is to classify the image by assigning it to a specific label.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159" y="4430313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In this project, the architectures used for this task are MobileNetV1 and MobileNetV2 [1]. MobileNet uses depthwise separable convolutions.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32415" y="9220200"/>
            <a:ext cx="127759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Public Sans Thin"/>
              </a:rPr>
              <a:t>[1] Howard A. G., Zhu M., Chen B., Kalenichenko D., Wang W., Weyand T., Andreetto M., Adam H., "MobileNets: Efficient Convolutional Neural Networks for Mobile Vision Applications", 2017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Image classification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2159" y="2729095"/>
            <a:ext cx="14638580" cy="3267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MobileNetV1 and MobileNetV2 have been used because:</a:t>
            </a:r>
            <a:r>
              <a:rPr lang="en-US" sz="3500" dirty="0">
                <a:solidFill>
                  <a:srgbClr val="000000"/>
                </a:solidFill>
                <a:latin typeface="Arimo"/>
              </a:rPr>
              <a:t> </a:t>
            </a:r>
          </a:p>
          <a:p>
            <a:pPr>
              <a:lnSpc>
                <a:spcPts val="2100"/>
              </a:lnSpc>
            </a:pPr>
            <a:endParaRPr lang="en-US" sz="3199" dirty="0">
              <a:solidFill>
                <a:srgbClr val="000000"/>
              </a:solidFill>
              <a:latin typeface="Arimo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they are </a:t>
            </a:r>
            <a:r>
              <a:rPr lang="en-US" sz="3499" dirty="0">
                <a:solidFill>
                  <a:srgbClr val="000000"/>
                </a:solidFill>
                <a:latin typeface="Public Sans Thin"/>
              </a:rPr>
              <a:t>perfect for mobile devices, embedded systems, and more</a:t>
            </a:r>
            <a:r>
              <a:rPr lang="en-US" sz="3500" dirty="0">
                <a:solidFill>
                  <a:srgbClr val="000000"/>
                </a:solidFill>
                <a:latin typeface="Public Sans Thin"/>
              </a:rPr>
              <a:t>;</a:t>
            </a:r>
          </a:p>
          <a:p>
            <a:pPr>
              <a:lnSpc>
                <a:spcPts val="2100"/>
              </a:lnSpc>
            </a:pPr>
            <a:endParaRPr lang="en-US" sz="3500" dirty="0">
              <a:solidFill>
                <a:srgbClr val="000000"/>
              </a:solidFill>
              <a:latin typeface="Public Sans Thin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they significantly reduces the number of parameters;   </a:t>
            </a:r>
          </a:p>
          <a:p>
            <a:pPr>
              <a:lnSpc>
                <a:spcPts val="2100"/>
              </a:lnSpc>
            </a:pPr>
            <a:endParaRPr lang="en-US" sz="1500" dirty="0">
              <a:solidFill>
                <a:srgbClr val="000000"/>
              </a:solidFill>
              <a:latin typeface="Public Sans Thin"/>
            </a:endParaRP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only some layers are supported by Barracuda.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856162" y="6543031"/>
            <a:ext cx="2589327" cy="907676"/>
            <a:chOff x="0" y="0"/>
            <a:chExt cx="1913890" cy="67090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8445489" y="6543031"/>
            <a:ext cx="2589327" cy="907676"/>
            <a:chOff x="0" y="0"/>
            <a:chExt cx="1913890" cy="67090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5856162" y="7444194"/>
            <a:ext cx="2589327" cy="2230437"/>
            <a:chOff x="0" y="0"/>
            <a:chExt cx="1913890" cy="164861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13890" cy="1648618"/>
            </a:xfrm>
            <a:custGeom>
              <a:avLst/>
              <a:gdLst/>
              <a:ahLst/>
              <a:cxnLst/>
              <a:rect l="l" t="t" r="r" b="b"/>
              <a:pathLst>
                <a:path w="1913890" h="164861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1524158"/>
                  </a:lnTo>
                  <a:cubicBezTo>
                    <a:pt x="1854200" y="1559718"/>
                    <a:pt x="1824990" y="1588928"/>
                    <a:pt x="1789430" y="1588928"/>
                  </a:cubicBezTo>
                  <a:lnTo>
                    <a:pt x="124460" y="1588928"/>
                  </a:lnTo>
                  <a:cubicBezTo>
                    <a:pt x="88900" y="1588928"/>
                    <a:pt x="59690" y="1559718"/>
                    <a:pt x="59690" y="15241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24158"/>
                  </a:lnTo>
                  <a:cubicBezTo>
                    <a:pt x="0" y="1592738"/>
                    <a:pt x="55880" y="1648618"/>
                    <a:pt x="124460" y="1648618"/>
                  </a:cubicBezTo>
                  <a:lnTo>
                    <a:pt x="1789430" y="1648618"/>
                  </a:lnTo>
                  <a:cubicBezTo>
                    <a:pt x="1858010" y="1648618"/>
                    <a:pt x="1913890" y="1592738"/>
                    <a:pt x="1913890" y="152415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3" name="TextBox 33"/>
          <p:cNvSpPr txBox="1"/>
          <p:nvPr/>
        </p:nvSpPr>
        <p:spPr>
          <a:xfrm>
            <a:off x="6495041" y="6741168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8803743" y="6741168"/>
            <a:ext cx="1872819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Parameters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079819" y="7594735"/>
            <a:ext cx="2225057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MobileNetV1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079819" y="8114685"/>
            <a:ext cx="2225057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MobileNetV2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495041" y="861082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VGG16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934125" y="9091155"/>
            <a:ext cx="2412235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DenseNet-121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8445489" y="7444194"/>
            <a:ext cx="2589327" cy="2230437"/>
            <a:chOff x="0" y="0"/>
            <a:chExt cx="1913890" cy="1648618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913890" cy="1648618"/>
            </a:xfrm>
            <a:custGeom>
              <a:avLst/>
              <a:gdLst/>
              <a:ahLst/>
              <a:cxnLst/>
              <a:rect l="l" t="t" r="r" b="b"/>
              <a:pathLst>
                <a:path w="1913890" h="164861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1524158"/>
                  </a:lnTo>
                  <a:cubicBezTo>
                    <a:pt x="1854200" y="1559718"/>
                    <a:pt x="1824990" y="1588928"/>
                    <a:pt x="1789430" y="1588928"/>
                  </a:cubicBezTo>
                  <a:lnTo>
                    <a:pt x="124460" y="1588928"/>
                  </a:lnTo>
                  <a:cubicBezTo>
                    <a:pt x="88900" y="1588928"/>
                    <a:pt x="59690" y="1559718"/>
                    <a:pt x="59690" y="15241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524158"/>
                  </a:lnTo>
                  <a:cubicBezTo>
                    <a:pt x="0" y="1592738"/>
                    <a:pt x="55880" y="1648618"/>
                    <a:pt x="124460" y="1648618"/>
                  </a:cubicBezTo>
                  <a:lnTo>
                    <a:pt x="1789430" y="1648618"/>
                  </a:lnTo>
                  <a:cubicBezTo>
                    <a:pt x="1858010" y="1648618"/>
                    <a:pt x="1913890" y="1592738"/>
                    <a:pt x="1913890" y="152415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1" name="TextBox 41"/>
          <p:cNvSpPr txBox="1"/>
          <p:nvPr/>
        </p:nvSpPr>
        <p:spPr>
          <a:xfrm>
            <a:off x="9084368" y="7594735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4.2 M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9084368" y="8114685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3.4 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084368" y="8610829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 138 M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9084368" y="9091155"/>
            <a:ext cx="1311568" cy="44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</a:pPr>
            <a:r>
              <a:rPr lang="en-US" sz="2509">
                <a:solidFill>
                  <a:srgbClr val="000000"/>
                </a:solidFill>
                <a:latin typeface="Public Sans Thin Bold"/>
              </a:rPr>
              <a:t>7.2 M</a:t>
            </a:r>
          </a:p>
        </p:txBody>
      </p:sp>
      <p:sp>
        <p:nvSpPr>
          <p:cNvPr id="45" name="AutoShape 45"/>
          <p:cNvSpPr/>
          <p:nvPr/>
        </p:nvSpPr>
        <p:spPr>
          <a:xfrm>
            <a:off x="5945073" y="806327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8382000" y="806327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5945073" y="85784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>
            <a:off x="8382000" y="85784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9" name="AutoShape 49"/>
          <p:cNvSpPr/>
          <p:nvPr/>
        </p:nvSpPr>
        <p:spPr>
          <a:xfrm>
            <a:off x="5945073" y="9055718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0" name="AutoShape 50"/>
          <p:cNvSpPr/>
          <p:nvPr/>
        </p:nvSpPr>
        <p:spPr>
          <a:xfrm>
            <a:off x="8382000" y="9055719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7474" y="0"/>
            <a:ext cx="450526" cy="10287000"/>
            <a:chOff x="0" y="0"/>
            <a:chExt cx="152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3479800"/>
            </a:xfrm>
            <a:custGeom>
              <a:avLst/>
              <a:gdLst/>
              <a:ahLst/>
              <a:cxnLst/>
              <a:rect l="l" t="t" r="r" b="b"/>
              <a:pathLst>
                <a:path w="152400" h="34798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id="5" name="Group 5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5422" r="4931"/>
          <a:stretch>
            <a:fillRect/>
          </a:stretch>
        </p:blipFill>
        <p:spPr>
          <a:xfrm>
            <a:off x="10097742" y="0"/>
            <a:ext cx="8190258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1645" y="1693723"/>
            <a:ext cx="7097986" cy="91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343"/>
              </a:lnSpc>
              <a:spcBef>
                <a:spcPct val="0"/>
              </a:spcBef>
            </a:pPr>
            <a:r>
              <a:rPr lang="en-US" sz="5245">
                <a:solidFill>
                  <a:srgbClr val="000000"/>
                </a:solidFill>
                <a:latin typeface="Public Sans Thin Bold"/>
              </a:rPr>
              <a:t>Image classification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45" y="3028155"/>
            <a:ext cx="7097986" cy="2976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Public Sans Thin"/>
              </a:rPr>
              <a:t>MobileNetV1 and MobileNetV2 are trained on ImageNet dataset. It features millions of images classified into 1000 classes. It is the most important dataset for classification problems in convolutional neural networks.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Results 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772159" y="2632954"/>
            <a:ext cx="2597636" cy="910589"/>
            <a:chOff x="0" y="0"/>
            <a:chExt cx="1913890" cy="67090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772159" y="3534018"/>
            <a:ext cx="2597636" cy="4723322"/>
            <a:chOff x="0" y="0"/>
            <a:chExt cx="1913890" cy="3480056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913890" cy="3480056"/>
            </a:xfrm>
            <a:custGeom>
              <a:avLst/>
              <a:gdLst/>
              <a:ahLst/>
              <a:cxnLst/>
              <a:rect l="l" t="t" r="r" b="b"/>
              <a:pathLst>
                <a:path w="1913890" h="3480056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3355596"/>
                  </a:lnTo>
                  <a:cubicBezTo>
                    <a:pt x="1854200" y="3391156"/>
                    <a:pt x="1824990" y="3420366"/>
                    <a:pt x="1789430" y="3420366"/>
                  </a:cubicBezTo>
                  <a:lnTo>
                    <a:pt x="124460" y="3420366"/>
                  </a:lnTo>
                  <a:cubicBezTo>
                    <a:pt x="88900" y="3420366"/>
                    <a:pt x="59690" y="3391156"/>
                    <a:pt x="59690" y="335559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55596"/>
                  </a:lnTo>
                  <a:cubicBezTo>
                    <a:pt x="0" y="3424176"/>
                    <a:pt x="55880" y="3480056"/>
                    <a:pt x="124460" y="3480056"/>
                  </a:cubicBezTo>
                  <a:lnTo>
                    <a:pt x="1789430" y="3480056"/>
                  </a:lnTo>
                  <a:cubicBezTo>
                    <a:pt x="1858010" y="3480056"/>
                    <a:pt x="1913890" y="3424176"/>
                    <a:pt x="1913890" y="3355596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2413088" y="2831941"/>
            <a:ext cx="1315777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Model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54878" y="3733218"/>
            <a:ext cx="2232198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Xiaomi MI 10 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884346" y="4596216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Xiamo Redmi Note 9 PRO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4369795" y="2632954"/>
            <a:ext cx="2597636" cy="910589"/>
            <a:chOff x="0" y="0"/>
            <a:chExt cx="1913890" cy="6709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4369795" y="3534018"/>
            <a:ext cx="2597636" cy="4713797"/>
            <a:chOff x="0" y="0"/>
            <a:chExt cx="1913890" cy="3473038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13890" cy="3473038"/>
            </a:xfrm>
            <a:custGeom>
              <a:avLst/>
              <a:gdLst/>
              <a:ahLst/>
              <a:cxnLst/>
              <a:rect l="l" t="t" r="r" b="b"/>
              <a:pathLst>
                <a:path w="1913890" h="347303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3348578"/>
                  </a:lnTo>
                  <a:cubicBezTo>
                    <a:pt x="1854200" y="3384138"/>
                    <a:pt x="1824990" y="3413348"/>
                    <a:pt x="1789430" y="3413348"/>
                  </a:cubicBezTo>
                  <a:lnTo>
                    <a:pt x="124460" y="3413348"/>
                  </a:lnTo>
                  <a:cubicBezTo>
                    <a:pt x="88900" y="3413348"/>
                    <a:pt x="59690" y="3384138"/>
                    <a:pt x="59690" y="33485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48578"/>
                  </a:lnTo>
                  <a:cubicBezTo>
                    <a:pt x="0" y="3417158"/>
                    <a:pt x="55880" y="3473038"/>
                    <a:pt x="124460" y="3473038"/>
                  </a:cubicBezTo>
                  <a:lnTo>
                    <a:pt x="1789430" y="3473038"/>
                  </a:lnTo>
                  <a:cubicBezTo>
                    <a:pt x="1858010" y="3473038"/>
                    <a:pt x="1913890" y="3417158"/>
                    <a:pt x="1913890" y="334857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4760791" y="2832568"/>
            <a:ext cx="1815643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Processor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552514" y="3701243"/>
            <a:ext cx="2232198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Snapdragon 888-series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52514" y="4596216"/>
            <a:ext cx="2232198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Snapdragon 7xx series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6949355" y="2632954"/>
            <a:ext cx="2597636" cy="910589"/>
            <a:chOff x="0" y="0"/>
            <a:chExt cx="1913890" cy="670905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42" name="Group 42"/>
          <p:cNvGrpSpPr/>
          <p:nvPr/>
        </p:nvGrpSpPr>
        <p:grpSpPr>
          <a:xfrm>
            <a:off x="6949355" y="3534018"/>
            <a:ext cx="2597636" cy="4713797"/>
            <a:chOff x="0" y="0"/>
            <a:chExt cx="1913890" cy="3473038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3473038"/>
            </a:xfrm>
            <a:custGeom>
              <a:avLst/>
              <a:gdLst/>
              <a:ahLst/>
              <a:cxnLst/>
              <a:rect l="l" t="t" r="r" b="b"/>
              <a:pathLst>
                <a:path w="1913890" h="347303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3348578"/>
                  </a:lnTo>
                  <a:cubicBezTo>
                    <a:pt x="1854200" y="3384138"/>
                    <a:pt x="1824990" y="3413348"/>
                    <a:pt x="1789430" y="3413348"/>
                  </a:cubicBezTo>
                  <a:lnTo>
                    <a:pt x="124460" y="3413348"/>
                  </a:lnTo>
                  <a:cubicBezTo>
                    <a:pt x="88900" y="3413348"/>
                    <a:pt x="59690" y="3384138"/>
                    <a:pt x="59690" y="33485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48578"/>
                  </a:lnTo>
                  <a:cubicBezTo>
                    <a:pt x="0" y="3417158"/>
                    <a:pt x="55880" y="3473038"/>
                    <a:pt x="124460" y="3473038"/>
                  </a:cubicBezTo>
                  <a:lnTo>
                    <a:pt x="1789430" y="3473038"/>
                  </a:lnTo>
                  <a:cubicBezTo>
                    <a:pt x="1858010" y="3473038"/>
                    <a:pt x="1913890" y="3417158"/>
                    <a:pt x="1913890" y="334857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4" name="TextBox 44"/>
          <p:cNvSpPr txBox="1"/>
          <p:nvPr/>
        </p:nvSpPr>
        <p:spPr>
          <a:xfrm>
            <a:off x="7145155" y="2831941"/>
            <a:ext cx="2307420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Performance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7132074" y="3733218"/>
            <a:ext cx="2232198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High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7061542" y="4596216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Mid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9546991" y="2632954"/>
            <a:ext cx="2597636" cy="910589"/>
            <a:chOff x="0" y="0"/>
            <a:chExt cx="1913890" cy="670905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1913890" cy="670905"/>
            </a:xfrm>
            <a:custGeom>
              <a:avLst/>
              <a:gdLst/>
              <a:ahLst/>
              <a:cxnLst/>
              <a:rect l="l" t="t" r="r" b="b"/>
              <a:pathLst>
                <a:path w="1913890" h="670905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546445"/>
                  </a:lnTo>
                  <a:cubicBezTo>
                    <a:pt x="1854200" y="582005"/>
                    <a:pt x="1824990" y="611215"/>
                    <a:pt x="1789430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1789430" y="670905"/>
                  </a:lnTo>
                  <a:cubicBezTo>
                    <a:pt x="1858010" y="670905"/>
                    <a:pt x="1913890" y="615025"/>
                    <a:pt x="1913890" y="546445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49" name="Group 49"/>
          <p:cNvGrpSpPr/>
          <p:nvPr/>
        </p:nvGrpSpPr>
        <p:grpSpPr>
          <a:xfrm>
            <a:off x="9546991" y="3534018"/>
            <a:ext cx="2597636" cy="4713797"/>
            <a:chOff x="0" y="0"/>
            <a:chExt cx="1913890" cy="3473038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1913890" cy="3473038"/>
            </a:xfrm>
            <a:custGeom>
              <a:avLst/>
              <a:gdLst/>
              <a:ahLst/>
              <a:cxnLst/>
              <a:rect l="l" t="t" r="r" b="b"/>
              <a:pathLst>
                <a:path w="1913890" h="3473038">
                  <a:moveTo>
                    <a:pt x="1789430" y="59690"/>
                  </a:moveTo>
                  <a:cubicBezTo>
                    <a:pt x="1824990" y="59690"/>
                    <a:pt x="1854200" y="88900"/>
                    <a:pt x="1854200" y="124460"/>
                  </a:cubicBezTo>
                  <a:lnTo>
                    <a:pt x="1854200" y="3348578"/>
                  </a:lnTo>
                  <a:cubicBezTo>
                    <a:pt x="1854200" y="3384138"/>
                    <a:pt x="1824990" y="3413348"/>
                    <a:pt x="1789430" y="3413348"/>
                  </a:cubicBezTo>
                  <a:lnTo>
                    <a:pt x="124460" y="3413348"/>
                  </a:lnTo>
                  <a:cubicBezTo>
                    <a:pt x="88900" y="3413348"/>
                    <a:pt x="59690" y="3384138"/>
                    <a:pt x="59690" y="33485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789430" y="59690"/>
                  </a:lnTo>
                  <a:moveTo>
                    <a:pt x="17894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48578"/>
                  </a:lnTo>
                  <a:cubicBezTo>
                    <a:pt x="0" y="3417158"/>
                    <a:pt x="55880" y="3473038"/>
                    <a:pt x="124460" y="3473038"/>
                  </a:cubicBezTo>
                  <a:lnTo>
                    <a:pt x="1789430" y="3473038"/>
                  </a:lnTo>
                  <a:cubicBezTo>
                    <a:pt x="1858010" y="3473038"/>
                    <a:pt x="1913890" y="3417158"/>
                    <a:pt x="1913890" y="3348578"/>
                  </a:cubicBezTo>
                  <a:lnTo>
                    <a:pt x="1913890" y="124460"/>
                  </a:lnTo>
                  <a:cubicBezTo>
                    <a:pt x="1913890" y="55880"/>
                    <a:pt x="1858010" y="0"/>
                    <a:pt x="1789430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51" name="TextBox 51"/>
          <p:cNvSpPr txBox="1"/>
          <p:nvPr/>
        </p:nvSpPr>
        <p:spPr>
          <a:xfrm>
            <a:off x="9937987" y="2832568"/>
            <a:ext cx="1815643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GPU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729710" y="3701243"/>
            <a:ext cx="2232198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Adreno (TM) 650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772093" y="4596216"/>
            <a:ext cx="2232198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Adreno (TM) 618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12126551" y="2632954"/>
            <a:ext cx="3838101" cy="910589"/>
            <a:chOff x="0" y="0"/>
            <a:chExt cx="2827842" cy="670905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827842" cy="670905"/>
            </a:xfrm>
            <a:custGeom>
              <a:avLst/>
              <a:gdLst/>
              <a:ahLst/>
              <a:cxnLst/>
              <a:rect l="l" t="t" r="r" b="b"/>
              <a:pathLst>
                <a:path w="2827842" h="670905">
                  <a:moveTo>
                    <a:pt x="2703382" y="59690"/>
                  </a:moveTo>
                  <a:cubicBezTo>
                    <a:pt x="2738942" y="59690"/>
                    <a:pt x="2768152" y="88900"/>
                    <a:pt x="2768152" y="124460"/>
                  </a:cubicBezTo>
                  <a:lnTo>
                    <a:pt x="2768152" y="546445"/>
                  </a:lnTo>
                  <a:cubicBezTo>
                    <a:pt x="2768152" y="582005"/>
                    <a:pt x="2738942" y="611215"/>
                    <a:pt x="2703382" y="611215"/>
                  </a:cubicBezTo>
                  <a:lnTo>
                    <a:pt x="124460" y="611215"/>
                  </a:lnTo>
                  <a:cubicBezTo>
                    <a:pt x="88900" y="611215"/>
                    <a:pt x="59690" y="582005"/>
                    <a:pt x="59690" y="54644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03382" y="59690"/>
                  </a:lnTo>
                  <a:moveTo>
                    <a:pt x="2703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546445"/>
                  </a:lnTo>
                  <a:cubicBezTo>
                    <a:pt x="0" y="615025"/>
                    <a:pt x="55880" y="670905"/>
                    <a:pt x="124460" y="670905"/>
                  </a:cubicBezTo>
                  <a:lnTo>
                    <a:pt x="2703382" y="670905"/>
                  </a:lnTo>
                  <a:cubicBezTo>
                    <a:pt x="2771962" y="670905"/>
                    <a:pt x="2827842" y="615025"/>
                    <a:pt x="2827842" y="546445"/>
                  </a:cubicBezTo>
                  <a:lnTo>
                    <a:pt x="2827842" y="124460"/>
                  </a:lnTo>
                  <a:cubicBezTo>
                    <a:pt x="2827842" y="55880"/>
                    <a:pt x="2771962" y="0"/>
                    <a:pt x="27033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6" name="Group 56"/>
          <p:cNvGrpSpPr/>
          <p:nvPr/>
        </p:nvGrpSpPr>
        <p:grpSpPr>
          <a:xfrm>
            <a:off x="12126551" y="3534018"/>
            <a:ext cx="3838101" cy="4713797"/>
            <a:chOff x="0" y="0"/>
            <a:chExt cx="2827842" cy="3473038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2827842" cy="3473038"/>
            </a:xfrm>
            <a:custGeom>
              <a:avLst/>
              <a:gdLst/>
              <a:ahLst/>
              <a:cxnLst/>
              <a:rect l="l" t="t" r="r" b="b"/>
              <a:pathLst>
                <a:path w="2827842" h="3473038">
                  <a:moveTo>
                    <a:pt x="2703382" y="59690"/>
                  </a:moveTo>
                  <a:cubicBezTo>
                    <a:pt x="2738942" y="59690"/>
                    <a:pt x="2768152" y="88900"/>
                    <a:pt x="2768152" y="124460"/>
                  </a:cubicBezTo>
                  <a:lnTo>
                    <a:pt x="2768152" y="3348578"/>
                  </a:lnTo>
                  <a:cubicBezTo>
                    <a:pt x="2768152" y="3384138"/>
                    <a:pt x="2738942" y="3413348"/>
                    <a:pt x="2703382" y="3413348"/>
                  </a:cubicBezTo>
                  <a:lnTo>
                    <a:pt x="124460" y="3413348"/>
                  </a:lnTo>
                  <a:cubicBezTo>
                    <a:pt x="88900" y="3413348"/>
                    <a:pt x="59690" y="3384138"/>
                    <a:pt x="59690" y="334857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703382" y="59690"/>
                  </a:lnTo>
                  <a:moveTo>
                    <a:pt x="270338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348578"/>
                  </a:lnTo>
                  <a:cubicBezTo>
                    <a:pt x="0" y="3417158"/>
                    <a:pt x="55880" y="3473038"/>
                    <a:pt x="124460" y="3473038"/>
                  </a:cubicBezTo>
                  <a:lnTo>
                    <a:pt x="2703382" y="3473038"/>
                  </a:lnTo>
                  <a:cubicBezTo>
                    <a:pt x="2771962" y="3473038"/>
                    <a:pt x="2827842" y="3417158"/>
                    <a:pt x="2827842" y="3348578"/>
                  </a:cubicBezTo>
                  <a:lnTo>
                    <a:pt x="2827842" y="124460"/>
                  </a:lnTo>
                  <a:cubicBezTo>
                    <a:pt x="2827842" y="55880"/>
                    <a:pt x="2771962" y="0"/>
                    <a:pt x="2703382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58" name="TextBox 58"/>
          <p:cNvSpPr txBox="1"/>
          <p:nvPr/>
        </p:nvSpPr>
        <p:spPr>
          <a:xfrm>
            <a:off x="12309270" y="2832568"/>
            <a:ext cx="3419443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Graphics memory size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902893" y="3733218"/>
            <a:ext cx="2232198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2048 byte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929503" y="4596216"/>
            <a:ext cx="2232198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2048 byte</a:t>
            </a:r>
          </a:p>
        </p:txBody>
      </p:sp>
      <p:sp>
        <p:nvSpPr>
          <p:cNvPr id="61" name="AutoShape 61"/>
          <p:cNvSpPr/>
          <p:nvPr/>
        </p:nvSpPr>
        <p:spPr>
          <a:xfrm>
            <a:off x="1859926" y="460929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2" name="AutoShape 62"/>
          <p:cNvSpPr/>
          <p:nvPr/>
        </p:nvSpPr>
        <p:spPr>
          <a:xfrm>
            <a:off x="4360028" y="460929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3" name="AutoShape 63"/>
          <p:cNvSpPr/>
          <p:nvPr/>
        </p:nvSpPr>
        <p:spPr>
          <a:xfrm>
            <a:off x="7004201" y="460929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4" name="AutoShape 64"/>
          <p:cNvSpPr/>
          <p:nvPr/>
        </p:nvSpPr>
        <p:spPr>
          <a:xfrm>
            <a:off x="9593528" y="460929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5" name="AutoShape 65"/>
          <p:cNvSpPr/>
          <p:nvPr/>
        </p:nvSpPr>
        <p:spPr>
          <a:xfrm>
            <a:off x="12039600" y="4609291"/>
            <a:ext cx="3870258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6" name="TextBox 66"/>
          <p:cNvSpPr txBox="1"/>
          <p:nvPr/>
        </p:nvSpPr>
        <p:spPr>
          <a:xfrm>
            <a:off x="1859926" y="5463812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Xiaomi Redmi Note 9 T</a:t>
            </a:r>
          </a:p>
        </p:txBody>
      </p:sp>
      <p:sp>
        <p:nvSpPr>
          <p:cNvPr id="67" name="AutoShape 67"/>
          <p:cNvSpPr/>
          <p:nvPr/>
        </p:nvSpPr>
        <p:spPr>
          <a:xfrm>
            <a:off x="1830273" y="54828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AutoShape 68"/>
          <p:cNvSpPr/>
          <p:nvPr/>
        </p:nvSpPr>
        <p:spPr>
          <a:xfrm>
            <a:off x="4360028" y="54828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9" name="AutoShape 69"/>
          <p:cNvSpPr/>
          <p:nvPr/>
        </p:nvSpPr>
        <p:spPr>
          <a:xfrm>
            <a:off x="7004201" y="54828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0" name="AutoShape 70"/>
          <p:cNvSpPr/>
          <p:nvPr/>
        </p:nvSpPr>
        <p:spPr>
          <a:xfrm>
            <a:off x="9537225" y="5482862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71"/>
          <p:cNvSpPr/>
          <p:nvPr/>
        </p:nvSpPr>
        <p:spPr>
          <a:xfrm>
            <a:off x="12039600" y="5482862"/>
            <a:ext cx="3838101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2" name="TextBox 72"/>
          <p:cNvSpPr txBox="1"/>
          <p:nvPr/>
        </p:nvSpPr>
        <p:spPr>
          <a:xfrm>
            <a:off x="4481982" y="5463812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Mediatek 800 series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061542" y="5480470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Mid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659178" y="5463812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Mali-G57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2902893" y="5463812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1024 byte</a:t>
            </a:r>
          </a:p>
        </p:txBody>
      </p:sp>
      <p:sp>
        <p:nvSpPr>
          <p:cNvPr id="76" name="AutoShape 76"/>
          <p:cNvSpPr/>
          <p:nvPr/>
        </p:nvSpPr>
        <p:spPr>
          <a:xfrm>
            <a:off x="1830273" y="636711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7" name="AutoShape 77"/>
          <p:cNvSpPr/>
          <p:nvPr/>
        </p:nvSpPr>
        <p:spPr>
          <a:xfrm>
            <a:off x="4414875" y="636711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8" name="AutoShape 78"/>
          <p:cNvSpPr/>
          <p:nvPr/>
        </p:nvSpPr>
        <p:spPr>
          <a:xfrm>
            <a:off x="7004201" y="636711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9" name="AutoShape 79"/>
          <p:cNvSpPr/>
          <p:nvPr/>
        </p:nvSpPr>
        <p:spPr>
          <a:xfrm>
            <a:off x="9593528" y="6367115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0" name="AutoShape 80"/>
          <p:cNvSpPr/>
          <p:nvPr/>
        </p:nvSpPr>
        <p:spPr>
          <a:xfrm>
            <a:off x="12115800" y="6367115"/>
            <a:ext cx="3820025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1" name="TextBox 81"/>
          <p:cNvSpPr txBox="1"/>
          <p:nvPr/>
        </p:nvSpPr>
        <p:spPr>
          <a:xfrm>
            <a:off x="1888501" y="6348065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Samsung Galaxy Note 20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1888501" y="7275985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Motorola One Fusion+</a:t>
            </a:r>
          </a:p>
        </p:txBody>
      </p:sp>
      <p:sp>
        <p:nvSpPr>
          <p:cNvPr id="83" name="AutoShape 83"/>
          <p:cNvSpPr/>
          <p:nvPr/>
        </p:nvSpPr>
        <p:spPr>
          <a:xfrm>
            <a:off x="1830273" y="723471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4" name="TextBox 84"/>
          <p:cNvSpPr txBox="1"/>
          <p:nvPr/>
        </p:nvSpPr>
        <p:spPr>
          <a:xfrm>
            <a:off x="4481982" y="6348065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Exynos 990 series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061542" y="6348065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Mid to high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701561" y="6348065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Mali-G77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2842893" y="6348065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2048 byte</a:t>
            </a:r>
          </a:p>
        </p:txBody>
      </p:sp>
      <p:sp>
        <p:nvSpPr>
          <p:cNvPr id="88" name="AutoShape 88"/>
          <p:cNvSpPr/>
          <p:nvPr/>
        </p:nvSpPr>
        <p:spPr>
          <a:xfrm>
            <a:off x="4414875" y="723471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9" name="AutoShape 89"/>
          <p:cNvSpPr/>
          <p:nvPr/>
        </p:nvSpPr>
        <p:spPr>
          <a:xfrm>
            <a:off x="7004201" y="723471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0" name="AutoShape 90"/>
          <p:cNvSpPr/>
          <p:nvPr/>
        </p:nvSpPr>
        <p:spPr>
          <a:xfrm>
            <a:off x="9555300" y="7234711"/>
            <a:ext cx="2589327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1" name="AutoShape 91"/>
          <p:cNvSpPr/>
          <p:nvPr/>
        </p:nvSpPr>
        <p:spPr>
          <a:xfrm>
            <a:off x="12115800" y="7234711"/>
            <a:ext cx="3820025" cy="0"/>
          </a:xfrm>
          <a:prstGeom prst="line">
            <a:avLst/>
          </a:prstGeom>
          <a:ln w="47625" cap="rnd">
            <a:solidFill>
              <a:srgbClr val="A6A6A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2" name="TextBox 92"/>
          <p:cNvSpPr txBox="1"/>
          <p:nvPr/>
        </p:nvSpPr>
        <p:spPr>
          <a:xfrm>
            <a:off x="4481982" y="7275985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Snapdragon 730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7061542" y="7275985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Mid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9663333" y="7275985"/>
            <a:ext cx="2373261" cy="88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Adreno (TM) 618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12929503" y="7275985"/>
            <a:ext cx="2373261" cy="444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4"/>
              </a:lnSpc>
            </a:pPr>
            <a:r>
              <a:rPr lang="en-US" sz="2517">
                <a:solidFill>
                  <a:srgbClr val="000000"/>
                </a:solidFill>
                <a:latin typeface="Public Sans Thin Bold"/>
              </a:rPr>
              <a:t>2048 byte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61819" y="2999403"/>
            <a:ext cx="6387952" cy="4790964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72159" y="2999403"/>
            <a:ext cx="6387952" cy="4790964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Results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2159" y="7992818"/>
            <a:ext cx="6387952" cy="149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Public Sans Thin"/>
              </a:rPr>
              <a:t>The time needed by the physical devices to obtain the inference result from the model.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361819" y="7992818"/>
            <a:ext cx="6387952" cy="99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Public Sans Thin"/>
              </a:rPr>
              <a:t>The total amount of RAM used by the application during the execution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65391" y="2932728"/>
            <a:ext cx="2736932" cy="993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63"/>
              </a:lnSpc>
              <a:spcBef>
                <a:spcPct val="0"/>
              </a:spcBef>
            </a:pPr>
            <a:r>
              <a:rPr lang="en-US" sz="2830">
                <a:solidFill>
                  <a:srgbClr val="000000"/>
                </a:solidFill>
                <a:latin typeface="Public Sans Thin"/>
              </a:rPr>
              <a:t>Results on Adreno 618 GPU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Conclusion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72159" y="2736082"/>
            <a:ext cx="3601826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Object detection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956014" y="2736082"/>
            <a:ext cx="4253536" cy="614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Image classification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2159" y="3753753"/>
            <a:ext cx="4704720" cy="3092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Tiny YOLOv2 and Tiny YOLOv3 architectures detect objects with high accuracy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956014" y="3753753"/>
            <a:ext cx="4704720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The application runs smoothly and without lag issues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56014" y="7487084"/>
            <a:ext cx="4704720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MobileNetV2 has higher confidence than V1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772159" y="7063973"/>
            <a:ext cx="4704720" cy="1235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The application is not very fluid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956014" y="5918433"/>
            <a:ext cx="4704720" cy="1231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MobileNetV1 has low confidence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Index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40061" y="2537936"/>
            <a:ext cx="12775904" cy="431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Introduction 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Unity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Object detection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Image classification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Results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Conclusion</a:t>
            </a:r>
          </a:p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Future works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Future works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57574" y="3165398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Implementation in an AR environment of new classic deep learning tasks, such as image segmentation.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Public Sans Thin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757574" y="5170393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Work on network pruning in order to find the right compromise between performance and computation.</a:t>
            </a:r>
          </a:p>
          <a:p>
            <a:pPr>
              <a:lnSpc>
                <a:spcPts val="4900"/>
              </a:lnSpc>
            </a:pPr>
            <a:endParaRPr lang="en-US" sz="3500">
              <a:solidFill>
                <a:srgbClr val="000000"/>
              </a:solidFill>
              <a:latin typeface="Public Sans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212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458652"/>
            <a:ext cx="162306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75"/>
              </a:lnSpc>
              <a:spcBef>
                <a:spcPct val="0"/>
              </a:spcBef>
            </a:pPr>
            <a:r>
              <a:rPr lang="en-US" sz="7125">
                <a:solidFill>
                  <a:srgbClr val="F4F1ED"/>
                </a:solidFill>
                <a:latin typeface="Public Sans"/>
              </a:rPr>
              <a:t>Grazie per l'attenzione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3754522" cy="3754522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4F1ED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48063" y="2640173"/>
            <a:ext cx="2863782" cy="2522459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Introduction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159" y="2554448"/>
            <a:ext cx="12775904" cy="308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This work was carried out within the framework of XR4ALL which is a European project concerning </a:t>
            </a:r>
            <a:r>
              <a:rPr lang="en-US" sz="3500" dirty="0" err="1">
                <a:solidFill>
                  <a:srgbClr val="000000"/>
                </a:solidFill>
                <a:latin typeface="Public Sans Thin"/>
              </a:rPr>
              <a:t>eXtended</a:t>
            </a:r>
            <a:r>
              <a:rPr lang="en-US" sz="3500" dirty="0">
                <a:solidFill>
                  <a:srgbClr val="000000"/>
                </a:solidFill>
                <a:latin typeface="Public Sans Thin"/>
              </a:rPr>
              <a:t> Reality (XR)</a:t>
            </a:r>
          </a:p>
          <a:p>
            <a:pPr>
              <a:lnSpc>
                <a:spcPts val="4900"/>
              </a:lnSpc>
            </a:pPr>
            <a:r>
              <a:rPr lang="en-US" sz="3500" dirty="0">
                <a:solidFill>
                  <a:srgbClr val="000000"/>
                </a:solidFill>
                <a:latin typeface="Public Sans Thin"/>
              </a:rPr>
              <a:t>(https://xr4all.eu/xr/). In particular, we focused on the integration between </a:t>
            </a:r>
            <a:r>
              <a:rPr lang="en-US" sz="3500" dirty="0" err="1">
                <a:solidFill>
                  <a:srgbClr val="000000"/>
                </a:solidFill>
                <a:latin typeface="Public Sans Thin"/>
              </a:rPr>
              <a:t>Augmeted</a:t>
            </a:r>
            <a:r>
              <a:rPr lang="en-US" sz="3500" dirty="0">
                <a:solidFill>
                  <a:srgbClr val="000000"/>
                </a:solidFill>
                <a:latin typeface="Public Sans Thin"/>
              </a:rPr>
              <a:t> Reality and Deep Learning.</a:t>
            </a:r>
          </a:p>
          <a:p>
            <a:pPr>
              <a:lnSpc>
                <a:spcPts val="4900"/>
              </a:lnSpc>
            </a:pPr>
            <a:endParaRPr lang="en-US" sz="3500" dirty="0">
              <a:solidFill>
                <a:srgbClr val="000000"/>
              </a:solidFill>
              <a:latin typeface="Public Sans Thin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772159" y="5754421"/>
            <a:ext cx="12775904" cy="184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In this project, object detection and image classification tasks were completed within an augmented reality application, built in Unity and based on Barracuda.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  <p:txBody>
              <a:bodyPr/>
              <a:lstStyle/>
              <a:p>
                <a:endParaRPr lang="it-IT" dirty="0"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1772159" y="1366000"/>
            <a:ext cx="12775904" cy="1053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Introduction - Related works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57574" y="3082837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A deep multi-scale CNN based approach capable of predicting and localizing the road course at night using camera sensors; [1]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72159" y="5355115"/>
            <a:ext cx="12775904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490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A campus tour application utilizing advanced AR technologies, such as computer vision and object recognition. [2]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72159" y="8232795"/>
            <a:ext cx="12775904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Public Sans Thin"/>
              </a:rPr>
              <a:t>[1] Limmer M., Forster J., Baudach D., Schüle F., Schweiger R., Lensch H.P., "Robust deep-learning-based road-prediction for augmented reality navigation systems at night", 2016, IEEE 19th International Conference on Intelligent Transportation Systems (ITSC), IEEE (2016), pp. 1888-1895.</a:t>
            </a:r>
          </a:p>
          <a:p>
            <a:pPr>
              <a:lnSpc>
                <a:spcPts val="2099"/>
              </a:lnSpc>
            </a:pPr>
            <a:endParaRPr lang="en-US" sz="1499">
              <a:solidFill>
                <a:srgbClr val="000000"/>
              </a:solidFill>
              <a:latin typeface="Public Sans Thin"/>
            </a:endParaRPr>
          </a:p>
          <a:p>
            <a:pPr>
              <a:lnSpc>
                <a:spcPts val="2099"/>
              </a:lnSpc>
            </a:pPr>
            <a:r>
              <a:rPr lang="en-US" sz="1499">
                <a:solidFill>
                  <a:srgbClr val="000000"/>
                </a:solidFill>
                <a:latin typeface="Public Sans Thin"/>
              </a:rPr>
              <a:t>[2] Lin C.-H., Chung Y., Chou B.-Y., Chen H.-Y., Tsai C.-Y., "A novel campus navigation app with augmented reality and deep learning", 2018, IEEE International Conference on Applied System Invention (ICASI), IEEE (2018), pp. 1075-1077.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7474" y="0"/>
            <a:ext cx="450526" cy="10287000"/>
            <a:chOff x="0" y="0"/>
            <a:chExt cx="152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3479800"/>
            </a:xfrm>
            <a:custGeom>
              <a:avLst/>
              <a:gdLst/>
              <a:ahLst/>
              <a:cxnLst/>
              <a:rect l="l" t="t" r="r" b="b"/>
              <a:pathLst>
                <a:path w="152400" h="34798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id="5" name="Group 5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24961" r="24607"/>
          <a:stretch>
            <a:fillRect/>
          </a:stretch>
        </p:blipFill>
        <p:spPr>
          <a:xfrm>
            <a:off x="9040230" y="0"/>
            <a:ext cx="924777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1645" y="1684198"/>
            <a:ext cx="7097986" cy="1044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63"/>
              </a:lnSpc>
              <a:spcBef>
                <a:spcPct val="0"/>
              </a:spcBef>
            </a:pPr>
            <a:r>
              <a:rPr lang="en-US" sz="6045">
                <a:solidFill>
                  <a:srgbClr val="000000"/>
                </a:solidFill>
                <a:latin typeface="Public Sans Thin Bold"/>
              </a:rPr>
              <a:t>Unity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45" y="2924355"/>
            <a:ext cx="6646802" cy="416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663"/>
              </a:lnSpc>
              <a:spcBef>
                <a:spcPct val="0"/>
              </a:spcBef>
            </a:pPr>
            <a:r>
              <a:rPr lang="en-US" sz="3330" dirty="0">
                <a:solidFill>
                  <a:srgbClr val="000000"/>
                </a:solidFill>
                <a:latin typeface="Public Sans Thin"/>
              </a:rPr>
              <a:t>Unity is a </a:t>
            </a:r>
            <a:r>
              <a:rPr lang="en-US" sz="3330" dirty="0">
                <a:solidFill>
                  <a:srgbClr val="000000"/>
                </a:solidFill>
                <a:latin typeface="Public Sans Thin" panose="020B0604020202020204" charset="0"/>
              </a:rPr>
              <a:t>cross-platform game engine developed by Unity Technologies, that has been gradually extended to support a variety of desktop, mobile, console and virtual reality platforms.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837474" y="0"/>
            <a:ext cx="450526" cy="10287000"/>
            <a:chOff x="0" y="0"/>
            <a:chExt cx="152400" cy="3479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00" cy="3479800"/>
            </a:xfrm>
            <a:custGeom>
              <a:avLst/>
              <a:gdLst/>
              <a:ahLst/>
              <a:cxnLst/>
              <a:rect l="l" t="t" r="r" b="b"/>
              <a:pathLst>
                <a:path w="152400" h="3479800">
                  <a:moveTo>
                    <a:pt x="0" y="0"/>
                  </a:moveTo>
                  <a:lnTo>
                    <a:pt x="152400" y="0"/>
                  </a:lnTo>
                  <a:lnTo>
                    <a:pt x="152400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0" y="8409739"/>
            <a:ext cx="1877261" cy="1877261"/>
            <a:chOff x="0" y="0"/>
            <a:chExt cx="2503014" cy="2503014"/>
          </a:xfrm>
        </p:grpSpPr>
        <p:grpSp>
          <p:nvGrpSpPr>
            <p:cNvPr id="5" name="Group 5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2"/>
          <a:srcRect l="16288" r="16288"/>
          <a:stretch>
            <a:fillRect/>
          </a:stretch>
        </p:blipFill>
        <p:spPr>
          <a:xfrm>
            <a:off x="9040230" y="0"/>
            <a:ext cx="9247770" cy="10287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81645" y="1433984"/>
            <a:ext cx="7097986" cy="2119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63"/>
              </a:lnSpc>
              <a:spcBef>
                <a:spcPct val="0"/>
              </a:spcBef>
            </a:pPr>
            <a:r>
              <a:rPr lang="en-US" sz="6045">
                <a:solidFill>
                  <a:srgbClr val="000000"/>
                </a:solidFill>
                <a:latin typeface="Public Sans Thin Bold"/>
              </a:rPr>
              <a:t>Unity - Augmented reality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45" y="3922929"/>
            <a:ext cx="7097986" cy="4527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3"/>
              </a:lnSpc>
            </a:pPr>
            <a:r>
              <a:rPr lang="en-US" sz="2830" dirty="0">
                <a:solidFill>
                  <a:srgbClr val="000000"/>
                </a:solidFill>
                <a:latin typeface="Public Sans Thin"/>
              </a:rPr>
              <a:t>Augmented reality is a field of computer research which deals with combination of reality with computer generated data.</a:t>
            </a:r>
          </a:p>
          <a:p>
            <a:pPr>
              <a:lnSpc>
                <a:spcPts val="3963"/>
              </a:lnSpc>
            </a:pPr>
            <a:r>
              <a:rPr lang="en-US" sz="2830" dirty="0">
                <a:solidFill>
                  <a:srgbClr val="000000"/>
                </a:solidFill>
                <a:latin typeface="Public Sans Thin" panose="020B0604020202020204" charset="0"/>
              </a:rPr>
              <a:t>AR is an enhanced version of the real physical world that is achieved through the use of digital visual elements, sound, or other sensory stimuli delivered via technology. </a:t>
            </a:r>
          </a:p>
          <a:p>
            <a:pPr marL="0" lvl="0" indent="0">
              <a:lnSpc>
                <a:spcPts val="3963"/>
              </a:lnSpc>
              <a:spcBef>
                <a:spcPct val="0"/>
              </a:spcBef>
            </a:pPr>
            <a:endParaRPr lang="en-US" sz="1332" dirty="0">
              <a:solidFill>
                <a:srgbClr val="000000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55878" y="0"/>
            <a:ext cx="9832122" cy="6373616"/>
            <a:chOff x="0" y="0"/>
            <a:chExt cx="3325928" cy="21560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325928" cy="2156013"/>
            </a:xfrm>
            <a:custGeom>
              <a:avLst/>
              <a:gdLst/>
              <a:ahLst/>
              <a:cxnLst/>
              <a:rect l="l" t="t" r="r" b="b"/>
              <a:pathLst>
                <a:path w="3325928" h="2156013">
                  <a:moveTo>
                    <a:pt x="0" y="0"/>
                  </a:moveTo>
                  <a:lnTo>
                    <a:pt x="3325928" y="0"/>
                  </a:lnTo>
                  <a:lnTo>
                    <a:pt x="3325928" y="2156013"/>
                  </a:lnTo>
                  <a:lnTo>
                    <a:pt x="0" y="2156013"/>
                  </a:lnTo>
                  <a:close/>
                </a:path>
              </a:pathLst>
            </a:custGeom>
            <a:solidFill>
              <a:srgbClr val="008037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455878" y="6373616"/>
            <a:ext cx="9832122" cy="3913384"/>
            <a:chOff x="0" y="0"/>
            <a:chExt cx="3325928" cy="13237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325928" cy="1323787"/>
            </a:xfrm>
            <a:custGeom>
              <a:avLst/>
              <a:gdLst/>
              <a:ahLst/>
              <a:cxnLst/>
              <a:rect l="l" t="t" r="r" b="b"/>
              <a:pathLst>
                <a:path w="3325928" h="1323787">
                  <a:moveTo>
                    <a:pt x="0" y="0"/>
                  </a:moveTo>
                  <a:lnTo>
                    <a:pt x="3325928" y="0"/>
                  </a:lnTo>
                  <a:lnTo>
                    <a:pt x="3325928" y="1323787"/>
                  </a:lnTo>
                  <a:lnTo>
                    <a:pt x="0" y="1323787"/>
                  </a:lnTo>
                  <a:close/>
                </a:path>
              </a:pathLst>
            </a:custGeom>
            <a:solidFill>
              <a:srgbClr val="CF4545"/>
            </a:solid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0" y="8440006"/>
            <a:ext cx="1877261" cy="1877261"/>
            <a:chOff x="0" y="0"/>
            <a:chExt cx="2503014" cy="2503014"/>
          </a:xfrm>
        </p:grpSpPr>
        <p:grpSp>
          <p:nvGrpSpPr>
            <p:cNvPr id="7" name="Group 7"/>
            <p:cNvGrpSpPr/>
            <p:nvPr/>
          </p:nvGrpSpPr>
          <p:grpSpPr>
            <a:xfrm>
              <a:off x="1251507" y="1251507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1251507" y="0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1251507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388476" y="1750057"/>
            <a:ext cx="6516453" cy="1044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469"/>
              </a:lnSpc>
              <a:spcBef>
                <a:spcPct val="0"/>
              </a:spcBef>
            </a:pPr>
            <a:r>
              <a:rPr lang="en-US" sz="6049">
                <a:solidFill>
                  <a:srgbClr val="000000"/>
                </a:solidFill>
                <a:latin typeface="Public Sans Thin Bold"/>
              </a:rPr>
              <a:t>Unity - Barracuda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1123313"/>
            <a:ext cx="684170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Allow you to run neural networks within Unity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4F1ED"/>
              </a:solidFill>
              <a:latin typeface="Public Sans Thin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144000" y="2662828"/>
            <a:ext cx="684170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0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Cross-platform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3472180"/>
            <a:ext cx="684170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It can run neural networks fast on GPU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4F1ED"/>
              </a:solidFill>
              <a:latin typeface="Public Sans Thin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88476" y="3133998"/>
            <a:ext cx="5766544" cy="3733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1"/>
              </a:lnSpc>
            </a:pPr>
            <a:r>
              <a:rPr lang="en-US" sz="3029">
                <a:solidFill>
                  <a:srgbClr val="000000"/>
                </a:solidFill>
                <a:latin typeface="Public Sans Thin"/>
              </a:rPr>
              <a:t>The main tasks of the project have been implemented in the Unity framework thanks to the Barracuda package. Barracuda package is a lightweight cross-platform neural network inference library for Unity.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326356"/>
            <a:ext cx="684170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OPENGL ES 3.x must be managed  to use the CPU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4F1ED"/>
              </a:solidFill>
              <a:latin typeface="Public Sans Thin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144000" y="4971942"/>
            <a:ext cx="684170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ONNX open source data exchange format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4F1ED"/>
              </a:solidFill>
              <a:latin typeface="Public Sans Thin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8753111"/>
            <a:ext cx="6841704" cy="1671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Only some operators and parameters are allowed</a:t>
            </a: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F4F1ED"/>
              </a:solidFill>
              <a:latin typeface="Public Sans Thin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144000" y="353692"/>
            <a:ext cx="684170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PRO: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44000" y="6576587"/>
            <a:ext cx="684170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F4F1ED"/>
                </a:solidFill>
                <a:latin typeface="Public Sans Thin Bold"/>
              </a:rPr>
              <a:t>CONS: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72159" y="5783201"/>
            <a:ext cx="10443517" cy="3729828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772159" y="1366000"/>
            <a:ext cx="12775904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Unity - Barracuda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57574" y="2677795"/>
            <a:ext cx="12775904" cy="2465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Public Sans Thin"/>
              </a:rPr>
              <a:t>Open Neural Network Exchange (ONNX) is an open format built to represent machine learning models. ONNX defines a common set of operators and a common file format to enable AI developers to use models with a variety of frameworks.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1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33478" y="6532478"/>
            <a:ext cx="3754522" cy="3754522"/>
            <a:chOff x="0" y="0"/>
            <a:chExt cx="5006029" cy="5006029"/>
          </a:xfrm>
        </p:grpSpPr>
        <p:grpSp>
          <p:nvGrpSpPr>
            <p:cNvPr id="3" name="Group 3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65212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FF6950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</p:spPr>
          </p:sp>
        </p:grpSp>
        <p:grpSp>
          <p:nvGrpSpPr>
            <p:cNvPr id="23" name="Group 23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CF4545"/>
              </a:solidFill>
              <a:ln>
                <a:noFill/>
              </a:ln>
            </p:spPr>
          </p:sp>
        </p:grp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6532478"/>
            <a:ext cx="4178319" cy="2633987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90089" y="3128653"/>
            <a:ext cx="4116930" cy="272582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4"/>
          <a:srcRect t="1434"/>
          <a:stretch>
            <a:fillRect/>
          </a:stretch>
        </p:blipFill>
        <p:spPr>
          <a:xfrm>
            <a:off x="6027608" y="3128653"/>
            <a:ext cx="3584445" cy="603781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rcRect b="1461"/>
          <a:stretch>
            <a:fillRect/>
          </a:stretch>
        </p:blipFill>
        <p:spPr>
          <a:xfrm>
            <a:off x="10976393" y="3128653"/>
            <a:ext cx="2941510" cy="6037813"/>
          </a:xfrm>
          <a:prstGeom prst="rect">
            <a:avLst/>
          </a:prstGeom>
        </p:spPr>
      </p:pic>
      <p:sp>
        <p:nvSpPr>
          <p:cNvPr id="29" name="AutoShape 29"/>
          <p:cNvSpPr/>
          <p:nvPr/>
        </p:nvSpPr>
        <p:spPr>
          <a:xfrm>
            <a:off x="5208411" y="4440746"/>
            <a:ext cx="20055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5207019" y="7801847"/>
            <a:ext cx="20055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 rot="5400000" flipV="1">
            <a:off x="3730239" y="6117903"/>
            <a:ext cx="3361100" cy="6786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5408968" y="6121686"/>
            <a:ext cx="581599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3" name="AutoShape 33"/>
          <p:cNvSpPr/>
          <p:nvPr/>
        </p:nvSpPr>
        <p:spPr>
          <a:xfrm>
            <a:off x="9612053" y="6121296"/>
            <a:ext cx="132729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grpSp>
        <p:nvGrpSpPr>
          <p:cNvPr id="34" name="Group 34"/>
          <p:cNvGrpSpPr/>
          <p:nvPr/>
        </p:nvGrpSpPr>
        <p:grpSpPr>
          <a:xfrm>
            <a:off x="983203" y="3027657"/>
            <a:ext cx="4324095" cy="2909434"/>
            <a:chOff x="0" y="0"/>
            <a:chExt cx="2276790" cy="153192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276790" cy="1531921"/>
            </a:xfrm>
            <a:custGeom>
              <a:avLst/>
              <a:gdLst/>
              <a:ahLst/>
              <a:cxnLst/>
              <a:rect l="l" t="t" r="r" b="b"/>
              <a:pathLst>
                <a:path w="2276790" h="1531921">
                  <a:moveTo>
                    <a:pt x="2152330" y="59690"/>
                  </a:moveTo>
                  <a:cubicBezTo>
                    <a:pt x="2187890" y="59690"/>
                    <a:pt x="2217100" y="88900"/>
                    <a:pt x="2217100" y="124460"/>
                  </a:cubicBezTo>
                  <a:lnTo>
                    <a:pt x="2217100" y="1407461"/>
                  </a:lnTo>
                  <a:cubicBezTo>
                    <a:pt x="2217100" y="1443021"/>
                    <a:pt x="2187890" y="1472230"/>
                    <a:pt x="2152330" y="1472230"/>
                  </a:cubicBezTo>
                  <a:lnTo>
                    <a:pt x="124460" y="1472230"/>
                  </a:lnTo>
                  <a:cubicBezTo>
                    <a:pt x="88900" y="1472230"/>
                    <a:pt x="59690" y="1443021"/>
                    <a:pt x="59690" y="1407461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52330" y="59690"/>
                  </a:lnTo>
                  <a:moveTo>
                    <a:pt x="215233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407461"/>
                  </a:lnTo>
                  <a:cubicBezTo>
                    <a:pt x="0" y="1476041"/>
                    <a:pt x="55880" y="1531921"/>
                    <a:pt x="124460" y="1531921"/>
                  </a:cubicBezTo>
                  <a:lnTo>
                    <a:pt x="2152330" y="1531921"/>
                  </a:lnTo>
                  <a:cubicBezTo>
                    <a:pt x="2220910" y="1531921"/>
                    <a:pt x="2276790" y="1476041"/>
                    <a:pt x="2276790" y="1407461"/>
                  </a:cubicBezTo>
                  <a:lnTo>
                    <a:pt x="2276790" y="124460"/>
                  </a:lnTo>
                  <a:cubicBezTo>
                    <a:pt x="2276790" y="55880"/>
                    <a:pt x="2220910" y="0"/>
                    <a:pt x="2152330" y="0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sp>
        <p:nvSpPr>
          <p:cNvPr id="36" name="TextBox 36"/>
          <p:cNvSpPr txBox="1"/>
          <p:nvPr/>
        </p:nvSpPr>
        <p:spPr>
          <a:xfrm>
            <a:off x="1772159" y="1366000"/>
            <a:ext cx="12775904" cy="105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505"/>
              </a:lnSpc>
              <a:spcBef>
                <a:spcPct val="0"/>
              </a:spcBef>
            </a:pPr>
            <a:r>
              <a:rPr lang="en-US" sz="6075">
                <a:solidFill>
                  <a:srgbClr val="000000"/>
                </a:solidFill>
                <a:latin typeface="Public Sans Thin Bold"/>
              </a:rPr>
              <a:t>Unity - From NN to Barracuda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259031" y="3061978"/>
            <a:ext cx="3194022" cy="336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Public Sans Thin"/>
              </a:rPr>
              <a:t>Workflow image to export a deep learning model trained in TensorFlow in Onnx format.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49194" y="5614445"/>
            <a:ext cx="1406511" cy="422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ublic Sans Thin Bold Italics"/>
              </a:rPr>
              <a:t>tf2onnx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907382" y="6430652"/>
            <a:ext cx="4399915" cy="2827648"/>
            <a:chOff x="0" y="0"/>
            <a:chExt cx="2316712" cy="1488857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316712" cy="1488857"/>
            </a:xfrm>
            <a:custGeom>
              <a:avLst/>
              <a:gdLst/>
              <a:ahLst/>
              <a:cxnLst/>
              <a:rect l="l" t="t" r="r" b="b"/>
              <a:pathLst>
                <a:path w="2316712" h="1488857">
                  <a:moveTo>
                    <a:pt x="2192252" y="59690"/>
                  </a:moveTo>
                  <a:cubicBezTo>
                    <a:pt x="2227812" y="59690"/>
                    <a:pt x="2257022" y="88900"/>
                    <a:pt x="2257022" y="124460"/>
                  </a:cubicBezTo>
                  <a:lnTo>
                    <a:pt x="2257022" y="1364397"/>
                  </a:lnTo>
                  <a:cubicBezTo>
                    <a:pt x="2257022" y="1399957"/>
                    <a:pt x="2227812" y="1429167"/>
                    <a:pt x="2192252" y="1429167"/>
                  </a:cubicBezTo>
                  <a:lnTo>
                    <a:pt x="124460" y="1429167"/>
                  </a:lnTo>
                  <a:cubicBezTo>
                    <a:pt x="88900" y="1429167"/>
                    <a:pt x="59690" y="1399957"/>
                    <a:pt x="59690" y="136439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92252" y="59690"/>
                  </a:lnTo>
                  <a:moveTo>
                    <a:pt x="2192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364397"/>
                  </a:lnTo>
                  <a:cubicBezTo>
                    <a:pt x="0" y="1432977"/>
                    <a:pt x="55880" y="1488857"/>
                    <a:pt x="124460" y="1488857"/>
                  </a:cubicBezTo>
                  <a:lnTo>
                    <a:pt x="2192252" y="1488857"/>
                  </a:lnTo>
                  <a:cubicBezTo>
                    <a:pt x="2260832" y="1488857"/>
                    <a:pt x="2316712" y="1432977"/>
                    <a:pt x="2316712" y="1364397"/>
                  </a:cubicBezTo>
                  <a:lnTo>
                    <a:pt x="2316712" y="124460"/>
                  </a:lnTo>
                  <a:cubicBezTo>
                    <a:pt x="2316712" y="55880"/>
                    <a:pt x="2260832" y="0"/>
                    <a:pt x="2192252" y="0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grpSp>
        <p:nvGrpSpPr>
          <p:cNvPr id="41" name="Group 41"/>
          <p:cNvGrpSpPr/>
          <p:nvPr/>
        </p:nvGrpSpPr>
        <p:grpSpPr>
          <a:xfrm>
            <a:off x="5990567" y="3027657"/>
            <a:ext cx="3658528" cy="6230643"/>
            <a:chOff x="0" y="0"/>
            <a:chExt cx="1926345" cy="328065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26345" cy="3280656"/>
            </a:xfrm>
            <a:custGeom>
              <a:avLst/>
              <a:gdLst/>
              <a:ahLst/>
              <a:cxnLst/>
              <a:rect l="l" t="t" r="r" b="b"/>
              <a:pathLst>
                <a:path w="1926345" h="3280656">
                  <a:moveTo>
                    <a:pt x="1801885" y="59690"/>
                  </a:moveTo>
                  <a:cubicBezTo>
                    <a:pt x="1837445" y="59690"/>
                    <a:pt x="1866655" y="88900"/>
                    <a:pt x="1866655" y="124460"/>
                  </a:cubicBezTo>
                  <a:lnTo>
                    <a:pt x="1866655" y="3156196"/>
                  </a:lnTo>
                  <a:cubicBezTo>
                    <a:pt x="1866655" y="3191756"/>
                    <a:pt x="1837445" y="3220965"/>
                    <a:pt x="1801885" y="3220965"/>
                  </a:cubicBezTo>
                  <a:lnTo>
                    <a:pt x="124460" y="3220965"/>
                  </a:lnTo>
                  <a:cubicBezTo>
                    <a:pt x="88900" y="3220965"/>
                    <a:pt x="59690" y="3191756"/>
                    <a:pt x="59690" y="315619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01885" y="59690"/>
                  </a:lnTo>
                  <a:moveTo>
                    <a:pt x="180188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6196"/>
                  </a:lnTo>
                  <a:cubicBezTo>
                    <a:pt x="0" y="3224775"/>
                    <a:pt x="55880" y="3280656"/>
                    <a:pt x="124460" y="3280656"/>
                  </a:cubicBezTo>
                  <a:lnTo>
                    <a:pt x="1801886" y="3280656"/>
                  </a:lnTo>
                  <a:cubicBezTo>
                    <a:pt x="1870465" y="3280656"/>
                    <a:pt x="1926345" y="3224775"/>
                    <a:pt x="1926345" y="3156196"/>
                  </a:cubicBezTo>
                  <a:lnTo>
                    <a:pt x="1926345" y="124460"/>
                  </a:lnTo>
                  <a:cubicBezTo>
                    <a:pt x="1926345" y="55880"/>
                    <a:pt x="1870465" y="0"/>
                    <a:pt x="1801885" y="0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  <p:grpSp>
        <p:nvGrpSpPr>
          <p:cNvPr id="43" name="Group 43"/>
          <p:cNvGrpSpPr/>
          <p:nvPr/>
        </p:nvGrpSpPr>
        <p:grpSpPr>
          <a:xfrm>
            <a:off x="10939351" y="3027657"/>
            <a:ext cx="3092138" cy="6230643"/>
            <a:chOff x="0" y="0"/>
            <a:chExt cx="1628121" cy="328065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628121" cy="3280656"/>
            </a:xfrm>
            <a:custGeom>
              <a:avLst/>
              <a:gdLst/>
              <a:ahLst/>
              <a:cxnLst/>
              <a:rect l="l" t="t" r="r" b="b"/>
              <a:pathLst>
                <a:path w="1628121" h="3280656">
                  <a:moveTo>
                    <a:pt x="1503661" y="59690"/>
                  </a:moveTo>
                  <a:cubicBezTo>
                    <a:pt x="1539221" y="59690"/>
                    <a:pt x="1568431" y="88900"/>
                    <a:pt x="1568431" y="124460"/>
                  </a:cubicBezTo>
                  <a:lnTo>
                    <a:pt x="1568431" y="3156196"/>
                  </a:lnTo>
                  <a:cubicBezTo>
                    <a:pt x="1568431" y="3191756"/>
                    <a:pt x="1539221" y="3220965"/>
                    <a:pt x="1503661" y="3220965"/>
                  </a:cubicBezTo>
                  <a:lnTo>
                    <a:pt x="124460" y="3220965"/>
                  </a:lnTo>
                  <a:cubicBezTo>
                    <a:pt x="88900" y="3220965"/>
                    <a:pt x="59690" y="3191756"/>
                    <a:pt x="59690" y="315619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03661" y="59690"/>
                  </a:lnTo>
                  <a:moveTo>
                    <a:pt x="150366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3156196"/>
                  </a:lnTo>
                  <a:cubicBezTo>
                    <a:pt x="0" y="3224775"/>
                    <a:pt x="55880" y="3280656"/>
                    <a:pt x="124460" y="3280656"/>
                  </a:cubicBezTo>
                  <a:lnTo>
                    <a:pt x="1503661" y="3280656"/>
                  </a:lnTo>
                  <a:cubicBezTo>
                    <a:pt x="1572241" y="3280656"/>
                    <a:pt x="1628121" y="3224775"/>
                    <a:pt x="1628121" y="3156196"/>
                  </a:cubicBezTo>
                  <a:lnTo>
                    <a:pt x="1628121" y="124460"/>
                  </a:lnTo>
                  <a:cubicBezTo>
                    <a:pt x="1628121" y="55880"/>
                    <a:pt x="1572241" y="0"/>
                    <a:pt x="1503661" y="0"/>
                  </a:cubicBezTo>
                  <a:close/>
                </a:path>
              </a:pathLst>
            </a:custGeom>
            <a:solidFill>
              <a:srgbClr val="E7E7E4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1059</Words>
  <Application>Microsoft Office PowerPoint</Application>
  <PresentationFormat>Personalizzato</PresentationFormat>
  <Paragraphs>142</Paragraphs>
  <Slides>21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Public Sans Thin</vt:lpstr>
      <vt:lpstr>Arimo</vt:lpstr>
      <vt:lpstr>Public Sans Thin Bold</vt:lpstr>
      <vt:lpstr>Calibri</vt:lpstr>
      <vt:lpstr>Arial</vt:lpstr>
      <vt:lpstr>Public Sans</vt:lpstr>
      <vt:lpstr>Public Sans Thin Bold Italics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DeepReality</dc:title>
  <cp:lastModifiedBy>miki pasqualini</cp:lastModifiedBy>
  <cp:revision>7</cp:revision>
  <dcterms:created xsi:type="dcterms:W3CDTF">2006-08-16T00:00:00Z</dcterms:created>
  <dcterms:modified xsi:type="dcterms:W3CDTF">2021-09-19T19:53:43Z</dcterms:modified>
  <dc:identifier>DAEm4UnG3w8</dc:identifier>
</cp:coreProperties>
</file>